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2" r:id="rId16"/>
    <p:sldId id="271" r:id="rId17"/>
    <p:sldId id="270" r:id="rId18"/>
    <p:sldId id="274" r:id="rId19"/>
    <p:sldId id="275" r:id="rId20"/>
    <p:sldId id="283" r:id="rId21"/>
    <p:sldId id="282" r:id="rId22"/>
    <p:sldId id="276" r:id="rId23"/>
    <p:sldId id="277" r:id="rId24"/>
    <p:sldId id="278" r:id="rId25"/>
    <p:sldId id="279" r:id="rId26"/>
    <p:sldId id="280" r:id="rId27"/>
    <p:sldId id="281" r:id="rId28"/>
    <p:sldId id="269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183954E-775F-4553-92DE-35FE9B3FA65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3"/>
            <p14:sldId id="272"/>
            <p14:sldId id="271"/>
            <p14:sldId id="270"/>
            <p14:sldId id="274"/>
            <p14:sldId id="275"/>
            <p14:sldId id="283"/>
            <p14:sldId id="282"/>
            <p14:sldId id="276"/>
            <p14:sldId id="277"/>
            <p14:sldId id="278"/>
            <p14:sldId id="279"/>
            <p14:sldId id="280"/>
            <p14:sldId id="281"/>
            <p14:sldId id="269"/>
          </p14:sldIdLst>
        </p14:section>
        <p14:section name="Раздел без заголовка" id="{12B5D9FD-B10A-4D3E-86D1-2B47911D8A1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89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65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611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48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7143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111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46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05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19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16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83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75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92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97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39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67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487A3-2053-4A67-BAF9-4471CB423C44}" type="datetimeFigureOut">
              <a:rPr lang="ru-RU" smtClean="0"/>
              <a:pPr/>
              <a:t>09.04.2019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2169DB-D825-42CE-A92D-B75CA7C6DF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04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621"/>
            <a:ext cx="6728346" cy="608004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402385" y="191069"/>
            <a:ext cx="955101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Проект</a:t>
            </a:r>
            <a:br>
              <a:rPr lang="ru-RU" sz="6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ru-RU" sz="6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«Такая разная ромашка»</a:t>
            </a:r>
            <a:endParaRPr lang="ru-RU" sz="6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0245" y="5281053"/>
            <a:ext cx="5554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Автор проекта: Воспитатель</a:t>
            </a:r>
            <a:br>
              <a:rPr lang="ru-RU" sz="2400" dirty="0" smtClean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МКДОУ Комсомольский детский сад</a:t>
            </a:r>
            <a:br>
              <a:rPr lang="ru-RU" sz="2400" dirty="0" smtClean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ru-RU" sz="2400" dirty="0" err="1" smtClean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Богомазова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 О.В.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20320"/>
            <a:ext cx="8596668" cy="13208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Book Antiqua" panose="02040602050305030304" pitchFamily="18" charset="0"/>
              </a:rPr>
              <a:t>Ромашка – лекарственное растение</a:t>
            </a:r>
            <a:endParaRPr lang="ru-RU" sz="4000" dirty="0">
              <a:latin typeface="Book Antiqua" panose="0204060205030503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120"/>
            <a:ext cx="11120637" cy="5516880"/>
          </a:xfrm>
          <a:effectLst>
            <a:softEdge rad="355600"/>
          </a:effectLst>
        </p:spPr>
      </p:pic>
    </p:spTree>
    <p:extLst>
      <p:ext uri="{BB962C8B-B14F-4D97-AF65-F5344CB8AC3E}">
        <p14:creationId xmlns:p14="http://schemas.microsoft.com/office/powerpoint/2010/main" val="5690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6" y="0"/>
            <a:ext cx="11084943" cy="6858000"/>
          </a:xfrm>
          <a:effectLst>
            <a:softEdge rad="520700"/>
          </a:effectLst>
        </p:spPr>
      </p:pic>
    </p:spTree>
    <p:extLst>
      <p:ext uri="{BB962C8B-B14F-4D97-AF65-F5344CB8AC3E}">
        <p14:creationId xmlns:p14="http://schemas.microsoft.com/office/powerpoint/2010/main" val="247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Ромашка широко используется в косметологии и врачевании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56" y="1930400"/>
            <a:ext cx="6519704" cy="4972226"/>
          </a:xfr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43792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ook Antiqua" panose="02040602050305030304" pitchFamily="18" charset="0"/>
              </a:rPr>
              <a:t>«Твори, выдумывай, пробуй!»</a:t>
            </a:r>
            <a:endParaRPr lang="ru-RU" sz="4400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>
                <a:latin typeface="Book Antiqua" panose="02040602050305030304" pitchFamily="18" charset="0"/>
              </a:rPr>
              <a:t>Этот неприхотливый цветок дает волю фантазии. Про него складывают стихи, поют песни, создают легенды, сочиняют сказки. Делают разные поделки</a:t>
            </a:r>
            <a:endParaRPr lang="ru-RU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45" y="1990118"/>
            <a:ext cx="5972251" cy="398150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3" y="-20471"/>
            <a:ext cx="10317707" cy="68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7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97759" cy="4731840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70" y="2305713"/>
            <a:ext cx="6828430" cy="45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4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3663" y="1146412"/>
            <a:ext cx="6857999" cy="4571999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44990" y="1146411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9825" y="1149827"/>
            <a:ext cx="6898951" cy="4599300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00" y="0"/>
            <a:ext cx="7592699" cy="506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7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232" y="1146603"/>
            <a:ext cx="6879618" cy="458641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24099" y="1142999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Содержимое 7" descr="_MG_090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59224" y="0"/>
            <a:ext cx="5822156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7533"/>
            <a:ext cx="5943494" cy="44576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24" y="2388623"/>
            <a:ext cx="6000676" cy="44693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8537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9" y="500491"/>
            <a:ext cx="4924528" cy="48722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latin typeface="Book Antiqua" panose="02040602050305030304" pitchFamily="18" charset="0"/>
              </a:rPr>
              <a:t>Тип проекта</a:t>
            </a:r>
            <a:endParaRPr lang="ru-RU" sz="5400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latin typeface="Book Antiqua" panose="02040602050305030304" pitchFamily="18" charset="0"/>
              </a:rPr>
              <a:t>По тематике: творческий</a:t>
            </a:r>
          </a:p>
          <a:p>
            <a:r>
              <a:rPr lang="ru-RU" sz="2800" dirty="0" smtClean="0">
                <a:latin typeface="Book Antiqua" panose="02040602050305030304" pitchFamily="18" charset="0"/>
              </a:rPr>
              <a:t>По составу участников: групповой</a:t>
            </a:r>
          </a:p>
          <a:p>
            <a:r>
              <a:rPr lang="ru-RU" sz="2800" dirty="0" smtClean="0">
                <a:latin typeface="Book Antiqua" panose="02040602050305030304" pitchFamily="18" charset="0"/>
              </a:rPr>
              <a:t>По срокам реализации: месячный (краткосрочный)</a:t>
            </a:r>
          </a:p>
          <a:p>
            <a:r>
              <a:rPr lang="ru-RU" sz="2800" dirty="0" smtClean="0">
                <a:latin typeface="Book Antiqua" panose="02040602050305030304" pitchFamily="18" charset="0"/>
              </a:rPr>
              <a:t>По характеру контактов: ребенок и семья, в рамках одной возрастной группы</a:t>
            </a:r>
            <a:endParaRPr lang="ru-RU" sz="28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4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Содержимое 3" descr="IMG_20190311_143555_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857250" y="857249"/>
            <a:ext cx="6858000" cy="5143501"/>
          </a:xfrm>
        </p:spPr>
      </p:pic>
      <p:pic>
        <p:nvPicPr>
          <p:cNvPr id="5" name="Рисунок 4" descr="IMG_20190311_14353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4191000" y="-269822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029" y="1605887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/>
              <a:t>Экскурсия: «Ромашковое поле зацвело»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17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01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217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66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90867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24" y="-2918"/>
            <a:ext cx="9147890" cy="6860918"/>
          </a:xfrm>
        </p:spPr>
      </p:pic>
    </p:spTree>
    <p:extLst>
      <p:ext uri="{BB962C8B-B14F-4D97-AF65-F5344CB8AC3E}">
        <p14:creationId xmlns:p14="http://schemas.microsoft.com/office/powerpoint/2010/main" val="133083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05" y="-17554"/>
            <a:ext cx="9167405" cy="6875554"/>
          </a:xfrm>
        </p:spPr>
      </p:pic>
    </p:spTree>
    <p:extLst>
      <p:ext uri="{BB962C8B-B14F-4D97-AF65-F5344CB8AC3E}">
        <p14:creationId xmlns:p14="http://schemas.microsoft.com/office/powerpoint/2010/main" val="1065355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28" y="1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86283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7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75930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76" y="1664835"/>
            <a:ext cx="4924528" cy="48722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latin typeface="Book Antiqua" panose="02040602050305030304" pitchFamily="18" charset="0"/>
              </a:rPr>
              <a:t>Результаты проекта:</a:t>
            </a:r>
            <a:endParaRPr lang="ru-RU" sz="5400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dirty="0" smtClean="0">
                <a:latin typeface="Book Antiqua" panose="02040602050305030304" pitchFamily="18" charset="0"/>
              </a:rPr>
              <a:t>В ходе работы над проектом предполагаемые результаты были достигнуты: дети обогатили представления о цветах: расширены знания детей о растении сада и луга – ромашка; обобщили и обогатили опыт детей в сфере экологического воспитания; в период работы над проектом дети обогатили словарный запас, познакомились с растением и научились передавать свои чувства в продуктивной деятельности; </a:t>
            </a:r>
            <a:endParaRPr lang="ru-RU" sz="28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5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latin typeface="Book Antiqua" panose="02040602050305030304" pitchFamily="18" charset="0"/>
              </a:rPr>
              <a:t>Актуальность</a:t>
            </a:r>
            <a:endParaRPr lang="ru-RU" sz="5400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000" dirty="0" smtClean="0">
                <a:latin typeface="Book Antiqua" panose="02040602050305030304" pitchFamily="18" charset="0"/>
              </a:rPr>
              <a:t>Экологическое воспитание, одно из основных направлений в системе образования, это способ воздействия на чувства детей, их сознание, взгляды и представления. Дети испытывают потребность в общении с природой. Они учатся любить природу, наблюдать, сопереживать, понимать, что наша Земля не сможет существовать без растений, так как они не только помогают нам дышать, но и лечат от болезней. Мы должны беречь и сохранять их. Общение с природой положительно влияет на человека, будит в нем лучшие чувства, делает добрее и мягче. Особенно велика ее роль в воспитании детей. Долг и задача взрослых – научить детей любить и беречь природу, замечать ее красоту, неповторимость, наслаждаться ею. Современная сложная экономическая ситуация заставляет обратить особое внимание на обучение дошкольников основам экологических знаний. От того, как мы его научим, зависит эмоциональное, а значит и физическое здоровье ребенка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8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38" y="1930400"/>
            <a:ext cx="4924528" cy="48722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6000" dirty="0">
                <a:latin typeface="Book Antiqua" panose="02040602050305030304" pitchFamily="18" charset="0"/>
              </a:rPr>
              <a:t>Цель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752625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Book Antiqua" panose="02040602050305030304" pitchFamily="18" charset="0"/>
              </a:rPr>
              <a:t>Создать </a:t>
            </a:r>
            <a:r>
              <a:rPr lang="ru-RU" sz="2000" dirty="0">
                <a:latin typeface="Book Antiqua" panose="02040602050305030304" pitchFamily="18" charset="0"/>
              </a:rPr>
              <a:t>условия для развития у </a:t>
            </a:r>
            <a:r>
              <a:rPr lang="ru-RU" sz="2000" dirty="0" smtClean="0">
                <a:latin typeface="Book Antiqua" panose="02040602050305030304" pitchFamily="18" charset="0"/>
              </a:rPr>
              <a:t>детей познавательной </a:t>
            </a:r>
            <a:r>
              <a:rPr lang="ru-RU" sz="2000" dirty="0">
                <a:latin typeface="Book Antiqua" panose="02040602050305030304" pitchFamily="18" charset="0"/>
              </a:rPr>
              <a:t>активности через проектную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7334" y="260486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7200" dirty="0" smtClean="0">
                <a:latin typeface="Book Antiqua" panose="02040602050305030304" pitchFamily="18" charset="0"/>
              </a:rPr>
              <a:t>Задачи</a:t>
            </a:r>
            <a:br>
              <a:rPr lang="ru-RU" sz="7200" dirty="0" smtClean="0">
                <a:latin typeface="Book Antiqua" panose="02040602050305030304" pitchFamily="18" charset="0"/>
              </a:rPr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77334" y="3593148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2000" dirty="0" smtClean="0">
                <a:latin typeface="Book Antiqua" panose="02040602050305030304" pitchFamily="18" charset="0"/>
              </a:rPr>
              <a:t>Познакомить детей с разными видами цветков ромашки</a:t>
            </a:r>
          </a:p>
          <a:p>
            <a:pPr marL="0" indent="0">
              <a:buFont typeface="Wingdings 3" charset="2"/>
              <a:buNone/>
            </a:pPr>
            <a:r>
              <a:rPr lang="ru-RU" sz="2000" dirty="0" smtClean="0">
                <a:latin typeface="Book Antiqua" panose="02040602050305030304" pitchFamily="18" charset="0"/>
              </a:rPr>
              <a:t>Расширение кругозора, обогащение словарного запаса по данной теме</a:t>
            </a:r>
          </a:p>
          <a:p>
            <a:pPr marL="0" indent="0">
              <a:buFont typeface="Wingdings 3" charset="2"/>
              <a:buNone/>
            </a:pPr>
            <a:r>
              <a:rPr lang="ru-RU" sz="2000" dirty="0" smtClean="0">
                <a:latin typeface="Book Antiqua" panose="02040602050305030304" pitchFamily="18" charset="0"/>
              </a:rPr>
              <a:t>Развитие познавательных и творческих способностей детей</a:t>
            </a:r>
            <a:endParaRPr lang="ru-RU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8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>
                <a:latin typeface="Book Antiqua" panose="02040602050305030304" pitchFamily="18" charset="0"/>
              </a:rPr>
              <a:t>Этапы работы над проектом</a:t>
            </a:r>
            <a:endParaRPr lang="ru-RU" sz="4400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65535"/>
            <a:ext cx="10336409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b="1" dirty="0" smtClean="0"/>
              <a:t>Подготовительный </a:t>
            </a:r>
            <a:r>
              <a:rPr lang="ru-RU" sz="1400" b="1" dirty="0"/>
              <a:t>этап:</a:t>
            </a:r>
          </a:p>
          <a:p>
            <a:r>
              <a:rPr lang="ru-RU" sz="1400" dirty="0" smtClean="0"/>
              <a:t>Сбор </a:t>
            </a:r>
            <a:r>
              <a:rPr lang="ru-RU" sz="1400" dirty="0"/>
              <a:t>информации и материалов </a:t>
            </a:r>
            <a:r>
              <a:rPr lang="ru-RU" sz="1400" dirty="0" smtClean="0"/>
              <a:t>по теме </a:t>
            </a:r>
            <a:r>
              <a:rPr lang="ru-RU" sz="1400" dirty="0"/>
              <a:t>проекта:</a:t>
            </a:r>
          </a:p>
          <a:p>
            <a:r>
              <a:rPr lang="ru-RU" sz="1400" dirty="0" smtClean="0"/>
              <a:t>Информирование </a:t>
            </a:r>
            <a:r>
              <a:rPr lang="ru-RU" sz="1400" dirty="0"/>
              <a:t>родителей </a:t>
            </a:r>
            <a:r>
              <a:rPr lang="ru-RU" sz="1400" dirty="0" smtClean="0"/>
              <a:t>о проекте</a:t>
            </a:r>
            <a:endParaRPr lang="ru-RU" sz="1400" dirty="0"/>
          </a:p>
          <a:p>
            <a:r>
              <a:rPr lang="ru-RU" sz="1400" dirty="0" smtClean="0"/>
              <a:t>Разработка </a:t>
            </a:r>
            <a:r>
              <a:rPr lang="ru-RU" sz="1400" dirty="0"/>
              <a:t>проектной </a:t>
            </a:r>
            <a:r>
              <a:rPr lang="ru-RU" sz="1400" dirty="0" smtClean="0"/>
              <a:t>цепи</a:t>
            </a:r>
            <a:endParaRPr lang="ru-RU" sz="1400" dirty="0"/>
          </a:p>
          <a:p>
            <a:r>
              <a:rPr lang="ru-RU" sz="1400" dirty="0" smtClean="0"/>
              <a:t>Разработка </a:t>
            </a:r>
            <a:r>
              <a:rPr lang="ru-RU" sz="1400" dirty="0"/>
              <a:t>плана деятельности:</a:t>
            </a:r>
          </a:p>
          <a:p>
            <a:r>
              <a:rPr lang="ru-RU" sz="1400" dirty="0" smtClean="0"/>
              <a:t>Написание </a:t>
            </a:r>
            <a:r>
              <a:rPr lang="ru-RU" sz="1400" dirty="0"/>
              <a:t>текста проекта:</a:t>
            </a:r>
          </a:p>
          <a:p>
            <a:r>
              <a:rPr lang="ru-RU" sz="1400" dirty="0" smtClean="0"/>
              <a:t>Наблюдение </a:t>
            </a:r>
            <a:r>
              <a:rPr lang="ru-RU" sz="1400" dirty="0"/>
              <a:t>за </a:t>
            </a:r>
            <a:r>
              <a:rPr lang="ru-RU" sz="1400" dirty="0" smtClean="0"/>
              <a:t>цветами </a:t>
            </a:r>
            <a:r>
              <a:rPr lang="ru-RU" sz="1400" dirty="0"/>
              <a:t>детьми </a:t>
            </a:r>
            <a:r>
              <a:rPr lang="ru-RU" sz="1400" dirty="0" smtClean="0"/>
              <a:t>на прогулках</a:t>
            </a:r>
          </a:p>
          <a:p>
            <a:pPr marL="0" indent="0">
              <a:buNone/>
            </a:pPr>
            <a:r>
              <a:rPr lang="ru-RU" sz="1400" b="1" dirty="0" smtClean="0"/>
              <a:t>Основной </a:t>
            </a:r>
            <a:r>
              <a:rPr lang="ru-RU" sz="1400" b="1" dirty="0"/>
              <a:t>этап:</a:t>
            </a:r>
          </a:p>
          <a:p>
            <a:r>
              <a:rPr lang="ru-RU" sz="1400" dirty="0" smtClean="0"/>
              <a:t>Работа </a:t>
            </a:r>
            <a:r>
              <a:rPr lang="ru-RU" sz="1400" dirty="0"/>
              <a:t>по плану проекта:</a:t>
            </a:r>
          </a:p>
          <a:p>
            <a:r>
              <a:rPr lang="ru-RU" sz="1400" dirty="0" smtClean="0"/>
              <a:t>Выполнение </a:t>
            </a:r>
            <a:r>
              <a:rPr lang="ru-RU" sz="1400" dirty="0"/>
              <a:t>творческих заданий </a:t>
            </a:r>
            <a:r>
              <a:rPr lang="ru-RU" sz="1400" dirty="0" smtClean="0"/>
              <a:t>вместе с </a:t>
            </a:r>
            <a:r>
              <a:rPr lang="ru-RU" sz="1400" dirty="0"/>
              <a:t>родителями и детьми;</a:t>
            </a:r>
          </a:p>
          <a:p>
            <a:pPr marL="0" indent="0">
              <a:buNone/>
            </a:pPr>
            <a:r>
              <a:rPr lang="ru-RU" sz="1400" b="1" dirty="0" smtClean="0"/>
              <a:t>Заключительный </a:t>
            </a:r>
            <a:r>
              <a:rPr lang="ru-RU" sz="1400" b="1" dirty="0"/>
              <a:t>этап:</a:t>
            </a:r>
          </a:p>
          <a:p>
            <a:r>
              <a:rPr lang="ru-RU" sz="1400" dirty="0" smtClean="0"/>
              <a:t>Оформление </a:t>
            </a:r>
            <a:r>
              <a:rPr lang="ru-RU" sz="1400" dirty="0"/>
              <a:t>материалов:</a:t>
            </a:r>
          </a:p>
          <a:p>
            <a:r>
              <a:rPr lang="ru-RU" sz="1400" dirty="0" smtClean="0"/>
              <a:t>Подведение </a:t>
            </a:r>
            <a:r>
              <a:rPr lang="ru-RU" sz="1400" dirty="0"/>
              <a:t>итогов проекта:</a:t>
            </a:r>
          </a:p>
          <a:p>
            <a:r>
              <a:rPr lang="ru-RU" sz="1400" dirty="0" smtClean="0"/>
              <a:t>Выставка </a:t>
            </a:r>
            <a:r>
              <a:rPr lang="ru-RU" sz="1400" dirty="0"/>
              <a:t>поделок от родителей;</a:t>
            </a:r>
          </a:p>
          <a:p>
            <a:r>
              <a:rPr lang="ru-RU" sz="1400" dirty="0" smtClean="0"/>
              <a:t>Творческие </a:t>
            </a:r>
            <a:r>
              <a:rPr lang="ru-RU" sz="1400" dirty="0"/>
              <a:t>рассказы детей о ромашке.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96" y="1270000"/>
            <a:ext cx="4924528" cy="48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9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ook Antiqua" panose="02040602050305030304" pitchFamily="18" charset="0"/>
              </a:rPr>
              <a:t>Системная паутинка проекта</a:t>
            </a:r>
            <a:endParaRPr lang="ru-RU" sz="4400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Book Antiqua" panose="02040602050305030304" pitchFamily="18" charset="0"/>
              </a:rPr>
              <a:t>Работа с детьми</a:t>
            </a:r>
          </a:p>
          <a:p>
            <a:r>
              <a:rPr lang="ru-RU" sz="2000" dirty="0" smtClean="0">
                <a:latin typeface="Book Antiqua" panose="02040602050305030304" pitchFamily="18" charset="0"/>
              </a:rPr>
              <a:t>Беседы</a:t>
            </a:r>
          </a:p>
          <a:p>
            <a:r>
              <a:rPr lang="ru-RU" sz="2000" dirty="0" smtClean="0">
                <a:latin typeface="Book Antiqua" panose="02040602050305030304" pitchFamily="18" charset="0"/>
              </a:rPr>
              <a:t>Дидактические материалы</a:t>
            </a:r>
          </a:p>
          <a:p>
            <a:r>
              <a:rPr lang="ru-RU" sz="2000" dirty="0" smtClean="0">
                <a:latin typeface="Book Antiqua" panose="02040602050305030304" pitchFamily="18" charset="0"/>
              </a:rPr>
              <a:t>Наблюдения</a:t>
            </a:r>
          </a:p>
          <a:p>
            <a:r>
              <a:rPr lang="ru-RU" sz="2000" dirty="0" smtClean="0">
                <a:latin typeface="Book Antiqua" panose="02040602050305030304" pitchFamily="18" charset="0"/>
              </a:rPr>
              <a:t>Физкультминутки</a:t>
            </a:r>
          </a:p>
          <a:p>
            <a:r>
              <a:rPr lang="ru-RU" sz="2000" dirty="0" smtClean="0">
                <a:latin typeface="Book Antiqua" panose="02040602050305030304" pitchFamily="18" charset="0"/>
              </a:rPr>
              <a:t>Пальчиковые игры</a:t>
            </a:r>
          </a:p>
          <a:p>
            <a:r>
              <a:rPr lang="ru-RU" sz="2000" dirty="0" smtClean="0">
                <a:latin typeface="Book Antiqua" panose="02040602050305030304" pitchFamily="18" charset="0"/>
              </a:rPr>
              <a:t>Чтение художественной литературы</a:t>
            </a:r>
          </a:p>
          <a:p>
            <a:r>
              <a:rPr lang="ru-RU" sz="2000" dirty="0" smtClean="0">
                <a:latin typeface="Book Antiqua" panose="02040602050305030304" pitchFamily="18" charset="0"/>
              </a:rPr>
              <a:t>Творческие рассказы о ромашке</a:t>
            </a:r>
            <a:endParaRPr lang="ru-RU" sz="2000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76" y="1495780"/>
            <a:ext cx="4924528" cy="48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38" y="1664835"/>
            <a:ext cx="4924528" cy="48722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latin typeface="Book Antiqua" panose="02040602050305030304" pitchFamily="18" charset="0"/>
              </a:rPr>
              <a:t>Работа с родителями</a:t>
            </a:r>
            <a:endParaRPr lang="ru-RU" sz="5400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>
                <a:latin typeface="Book Antiqua" panose="02040602050305030304" pitchFamily="18" charset="0"/>
              </a:rPr>
              <a:t>Консультации «</a:t>
            </a:r>
            <a:r>
              <a:rPr lang="ru-RU" sz="2800" dirty="0">
                <a:latin typeface="Book Antiqua" panose="02040602050305030304" pitchFamily="18" charset="0"/>
              </a:rPr>
              <a:t>Л</a:t>
            </a:r>
            <a:r>
              <a:rPr lang="ru-RU" sz="2800" dirty="0" smtClean="0">
                <a:latin typeface="Book Antiqua" panose="02040602050305030304" pitchFamily="18" charset="0"/>
              </a:rPr>
              <a:t>екарственные цветы»</a:t>
            </a:r>
          </a:p>
          <a:p>
            <a:r>
              <a:rPr lang="ru-RU" sz="2800" dirty="0" smtClean="0">
                <a:latin typeface="Book Antiqua" panose="02040602050305030304" pitchFamily="18" charset="0"/>
              </a:rPr>
              <a:t>Выставка творческих работ «Такая разная ромашка»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86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latin typeface="Book Antiqua" panose="02040602050305030304" pitchFamily="18" charset="0"/>
              </a:rPr>
              <a:t>Ромашка</a:t>
            </a:r>
            <a:endParaRPr lang="ru-RU" sz="5400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latin typeface="Book Antiqua" panose="02040602050305030304" pitchFamily="18" charset="0"/>
              </a:rPr>
              <a:t>По </a:t>
            </a:r>
            <a:r>
              <a:rPr lang="ru-RU" sz="2800" dirty="0">
                <a:latin typeface="Book Antiqua" panose="02040602050305030304" pitchFamily="18" charset="0"/>
              </a:rPr>
              <a:t>преданию. ромашка вырастает </a:t>
            </a:r>
            <a:r>
              <a:rPr lang="ru-RU" sz="2800" dirty="0" smtClean="0">
                <a:latin typeface="Book Antiqua" panose="02040602050305030304" pitchFamily="18" charset="0"/>
              </a:rPr>
              <a:t>там, где </a:t>
            </a:r>
            <a:r>
              <a:rPr lang="ru-RU" sz="2800" dirty="0">
                <a:latin typeface="Book Antiqua" panose="02040602050305030304" pitchFamily="18" charset="0"/>
              </a:rPr>
              <a:t>падает звезда с неба</a:t>
            </a:r>
            <a:r>
              <a:rPr lang="ru-RU" sz="2800" dirty="0" smtClean="0">
                <a:latin typeface="Book Antiqua" panose="02040602050305030304" pitchFamily="18" charset="0"/>
              </a:rPr>
              <a:t>. Русское название произошло от латинского «</a:t>
            </a:r>
            <a:r>
              <a:rPr lang="en-US" sz="2800" dirty="0" err="1" smtClean="0">
                <a:latin typeface="Book Antiqua" panose="02040602050305030304" pitchFamily="18" charset="0"/>
              </a:rPr>
              <a:t>romana</a:t>
            </a:r>
            <a:r>
              <a:rPr lang="ru-RU" sz="2800" dirty="0" smtClean="0">
                <a:latin typeface="Book Antiqua" panose="02040602050305030304" pitchFamily="18" charset="0"/>
              </a:rPr>
              <a:t>», </a:t>
            </a:r>
            <a:r>
              <a:rPr lang="ru-RU" sz="2800" dirty="0">
                <a:latin typeface="Book Antiqua" panose="02040602050305030304" pitchFamily="18" charset="0"/>
              </a:rPr>
              <a:t>то есть «римская» </a:t>
            </a:r>
            <a:r>
              <a:rPr lang="ru-RU" sz="2800" dirty="0" smtClean="0">
                <a:latin typeface="Book Antiqua" panose="02040602050305030304" pitchFamily="18" charset="0"/>
              </a:rPr>
              <a:t>и заимствовано </a:t>
            </a:r>
            <a:r>
              <a:rPr lang="ru-RU" sz="2800" dirty="0">
                <a:latin typeface="Book Antiqua" panose="02040602050305030304" pitchFamily="18" charset="0"/>
              </a:rPr>
              <a:t>нами из польского языка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78" y="3916908"/>
            <a:ext cx="4520136" cy="2825085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40086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latin typeface="Book Antiqua" panose="02040602050305030304" pitchFamily="18" charset="0"/>
              </a:rPr>
              <a:t>Ромашка как символ</a:t>
            </a:r>
            <a:endParaRPr lang="ru-RU" sz="5400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520509"/>
            <a:ext cx="8596668" cy="38807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Book Antiqua" panose="02040602050305030304" pitchFamily="18" charset="0"/>
              </a:rPr>
              <a:t>Образ ромашки используют во множестве стран и городов</a:t>
            </a:r>
          </a:p>
          <a:p>
            <a:pPr marL="0" indent="0">
              <a:buNone/>
            </a:pPr>
            <a:endParaRPr lang="ru-RU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ru-RU" sz="24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Book Antiqua" panose="02040602050305030304" pitchFamily="18" charset="0"/>
            </a:endParaRPr>
          </a:p>
          <a:p>
            <a:r>
              <a:rPr lang="ru-RU" sz="2400" dirty="0" smtClean="0">
                <a:latin typeface="Book Antiqua" panose="02040602050305030304" pitchFamily="18" charset="0"/>
              </a:rPr>
              <a:t>Букет ромашек – традиционный символ Дня Петра и </a:t>
            </a:r>
            <a:r>
              <a:rPr lang="ru-RU" sz="2400" dirty="0" err="1" smtClean="0">
                <a:latin typeface="Book Antiqua" panose="02040602050305030304" pitchFamily="18" charset="0"/>
              </a:rPr>
              <a:t>Февронии</a:t>
            </a:r>
            <a:endParaRPr lang="ru-RU" sz="2400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09" y="4858673"/>
            <a:ext cx="3359492" cy="190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930400"/>
            <a:ext cx="2390774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</TotalTime>
  <Words>502</Words>
  <Application>Microsoft Office PowerPoint</Application>
  <PresentationFormat>Широкоэкранный</PresentationFormat>
  <Paragraphs>59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Book Antiqua</vt:lpstr>
      <vt:lpstr>Trebuchet MS</vt:lpstr>
      <vt:lpstr>Wingdings 3</vt:lpstr>
      <vt:lpstr>Грань</vt:lpstr>
      <vt:lpstr>Презентация PowerPoint</vt:lpstr>
      <vt:lpstr>Тип проекта</vt:lpstr>
      <vt:lpstr>Актуальность</vt:lpstr>
      <vt:lpstr>Цель  </vt:lpstr>
      <vt:lpstr>Этапы работы над проектом</vt:lpstr>
      <vt:lpstr>Системная паутинка проекта</vt:lpstr>
      <vt:lpstr>Работа с родителями</vt:lpstr>
      <vt:lpstr>Ромашка</vt:lpstr>
      <vt:lpstr>Ромашка как символ</vt:lpstr>
      <vt:lpstr>Ромашка – лекарственное растение</vt:lpstr>
      <vt:lpstr>Презентация PowerPoint</vt:lpstr>
      <vt:lpstr>Ромашка широко используется в косметологии и врачевании</vt:lpstr>
      <vt:lpstr>«Твори, выдумывай, пробуй!»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Экскурсия: «Ромашковое поле зацвело»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проекта: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Пользователь Windows</cp:lastModifiedBy>
  <cp:revision>18</cp:revision>
  <dcterms:created xsi:type="dcterms:W3CDTF">2019-02-10T15:52:25Z</dcterms:created>
  <dcterms:modified xsi:type="dcterms:W3CDTF">2019-04-09T07:03:11Z</dcterms:modified>
</cp:coreProperties>
</file>